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2" r:id="rId2"/>
    <p:sldId id="265" r:id="rId3"/>
    <p:sldId id="278" r:id="rId4"/>
    <p:sldId id="279" r:id="rId5"/>
    <p:sldId id="281" r:id="rId6"/>
    <p:sldId id="280" r:id="rId7"/>
    <p:sldId id="266" r:id="rId8"/>
    <p:sldId id="283" r:id="rId9"/>
  </p:sldIdLst>
  <p:sldSz cx="16256000" cy="9144000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1pPr>
    <a:lvl2pPr marL="0" marR="0" indent="2286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2pPr>
    <a:lvl3pPr marL="0" marR="0" indent="4572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3pPr>
    <a:lvl4pPr marL="0" marR="0" indent="6858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4pPr>
    <a:lvl5pPr marL="0" marR="0" indent="9144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5pPr>
    <a:lvl6pPr marL="0" marR="0" indent="11430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6pPr>
    <a:lvl7pPr marL="0" marR="0" indent="13716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7pPr>
    <a:lvl8pPr marL="0" marR="0" indent="16002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8pPr>
    <a:lvl9pPr marL="0" marR="0" indent="182880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26" y="-234"/>
      </p:cViewPr>
      <p:guideLst>
        <p:guide orient="horz" pos="288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5" name="Shape 285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036646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16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2" name="Shape 4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lnSpc>
                <a:spcPct val="100000"/>
              </a:lnSpc>
              <a:defRPr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Important: discuss mistake for each level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pic" sz="half" idx="13"/>
          </p:nvPr>
        </p:nvSpPr>
        <p:spPr>
          <a:xfrm>
            <a:off x="3141133" y="1096849"/>
            <a:ext cx="9973734" cy="516539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185333" y="6366933"/>
            <a:ext cx="13885335" cy="141393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185333" y="7857066"/>
            <a:ext cx="13885335" cy="89746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title"/>
          </p:nvPr>
        </p:nvSpPr>
        <p:spPr>
          <a:xfrm>
            <a:off x="5199062" y="3289696"/>
            <a:ext cx="5857876" cy="1307307"/>
          </a:xfrm>
          <a:prstGeom prst="rect">
            <a:avLst/>
          </a:prstGeom>
        </p:spPr>
        <p:txBody>
          <a:bodyPr lIns="14287" tIns="14287" rIns="14287" bIns="14287" anchor="b"/>
          <a:lstStyle>
            <a:lvl1pPr defTabSz="825500">
              <a:defRPr sz="7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5199062" y="4632721"/>
            <a:ext cx="5857876" cy="446486"/>
          </a:xfrm>
          <a:prstGeom prst="rect">
            <a:avLst/>
          </a:prstGeom>
        </p:spPr>
        <p:txBody>
          <a:bodyPr lIns="14287" tIns="14287" rIns="14287" bIns="14287" anchor="t"/>
          <a:lstStyle>
            <a:lvl1pPr marL="0" indent="0" algn="ctr" defTabSz="825500">
              <a:spcBef>
                <a:spcPts val="0"/>
              </a:spcBef>
              <a:buSzTx/>
              <a:buNone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sldNum" sz="quarter" idx="2"/>
          </p:nvPr>
        </p:nvSpPr>
        <p:spPr>
          <a:xfrm>
            <a:off x="8020841" y="6322218"/>
            <a:ext cx="210745" cy="206376"/>
          </a:xfrm>
          <a:prstGeom prst="rect">
            <a:avLst/>
          </a:prstGeom>
        </p:spPr>
        <p:txBody>
          <a:bodyPr lIns="14287" tIns="14287" rIns="14287" bIns="14287"/>
          <a:lstStyle>
            <a:lvl1pPr defTabSz="82550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6" name="Shape 136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Shape 144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Shape 145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53" name="Shape 153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4" name="Shape 154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Shape 163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Shape 171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hape 172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80" name="Shape 180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1" name="Shape 181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89" name="Shape 189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0" name="Shape 190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185333" y="3378200"/>
            <a:ext cx="13885335" cy="237913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98" name="Shape 198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9" name="Shape 199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/>
          </p:cNvSpPr>
          <p:nvPr>
            <p:ph type="title"/>
          </p:nvPr>
        </p:nvSpPr>
        <p:spPr>
          <a:xfrm>
            <a:off x="5527418" y="3433452"/>
            <a:ext cx="5201164" cy="1160749"/>
          </a:xfrm>
          <a:prstGeom prst="rect">
            <a:avLst/>
          </a:prstGeom>
        </p:spPr>
        <p:txBody>
          <a:bodyPr lIns="12685" tIns="12685" rIns="12685" bIns="12685" anchor="b"/>
          <a:lstStyle>
            <a:lvl1pPr defTabSz="825500">
              <a:defRPr sz="6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207" name="Shape 207"/>
          <p:cNvSpPr>
            <a:spLocks noGrp="1"/>
          </p:cNvSpPr>
          <p:nvPr>
            <p:ph type="body" sz="quarter" idx="1"/>
          </p:nvPr>
        </p:nvSpPr>
        <p:spPr>
          <a:xfrm>
            <a:off x="5527418" y="4625914"/>
            <a:ext cx="5201164" cy="396431"/>
          </a:xfrm>
          <a:prstGeom prst="rect">
            <a:avLst/>
          </a:prstGeom>
        </p:spPr>
        <p:txBody>
          <a:bodyPr lIns="12685" tIns="12685" rIns="12685" bIns="12685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8" name="Shape 208"/>
          <p:cNvSpPr>
            <a:spLocks noGrp="1"/>
          </p:cNvSpPr>
          <p:nvPr>
            <p:ph type="sldNum" sz="quarter" idx="2"/>
          </p:nvPr>
        </p:nvSpPr>
        <p:spPr>
          <a:xfrm>
            <a:off x="8043827" y="6126005"/>
            <a:ext cx="165174" cy="165073"/>
          </a:xfrm>
          <a:prstGeom prst="rect">
            <a:avLst/>
          </a:prstGeom>
        </p:spPr>
        <p:txBody>
          <a:bodyPr lIns="12685" tIns="12685" rIns="12685" bIns="12685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/>
          </p:cNvSpPr>
          <p:nvPr>
            <p:ph type="title"/>
          </p:nvPr>
        </p:nvSpPr>
        <p:spPr>
          <a:xfrm>
            <a:off x="1185333" y="2438400"/>
            <a:ext cx="13885335" cy="2379134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6" name="Shape 216"/>
          <p:cNvSpPr>
            <a:spLocks noGrp="1"/>
          </p:cNvSpPr>
          <p:nvPr>
            <p:ph type="body" sz="quarter" idx="1"/>
          </p:nvPr>
        </p:nvSpPr>
        <p:spPr>
          <a:xfrm>
            <a:off x="1185333" y="4885266"/>
            <a:ext cx="13885335" cy="126153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aron2 copy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title-backdro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6260251" cy="9144000"/>
          </a:xfrm>
          <a:prstGeom prst="rect">
            <a:avLst/>
          </a:prstGeom>
          <a:ln w="50800">
            <a:miter lim="400000"/>
          </a:ln>
        </p:spPr>
      </p:pic>
      <p:sp>
        <p:nvSpPr>
          <p:cNvPr id="225" name="Shape 225"/>
          <p:cNvSpPr>
            <a:spLocks noGrp="1"/>
          </p:cNvSpPr>
          <p:nvPr>
            <p:ph type="title"/>
          </p:nvPr>
        </p:nvSpPr>
        <p:spPr>
          <a:xfrm>
            <a:off x="1270000" y="368300"/>
            <a:ext cx="13703300" cy="17907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50800" tIns="50800" rIns="50800" bIns="50800">
            <a:noAutofit/>
          </a:bodyPr>
          <a:lstStyle>
            <a:lvl1pPr defTabSz="558800">
              <a:defRPr sz="4800">
                <a:solidFill>
                  <a:srgbClr val="EBEBEB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26" name="Shape 226"/>
          <p:cNvSpPr>
            <a:spLocks noGrp="1"/>
          </p:cNvSpPr>
          <p:nvPr>
            <p:ph type="sldNum" sz="quarter" idx="2"/>
          </p:nvPr>
        </p:nvSpPr>
        <p:spPr>
          <a:xfrm>
            <a:off x="7943850" y="8686800"/>
            <a:ext cx="317500" cy="330200"/>
          </a:xfrm>
          <a:prstGeom prst="rect">
            <a:avLst/>
          </a:prstGeom>
        </p:spPr>
        <p:txBody>
          <a:bodyPr lIns="50800" tIns="50800" rIns="50800" bIns="50800"/>
          <a:lstStyle>
            <a:lvl1pPr defTabSz="558800"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aron2 copy 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title-backdro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6260251" cy="9144000"/>
          </a:xfrm>
          <a:prstGeom prst="rect">
            <a:avLst/>
          </a:prstGeom>
          <a:ln w="50800">
            <a:miter lim="400000"/>
          </a:ln>
        </p:spPr>
      </p:pic>
      <p:sp>
        <p:nvSpPr>
          <p:cNvPr id="234" name="Shape 234"/>
          <p:cNvSpPr>
            <a:spLocks noGrp="1"/>
          </p:cNvSpPr>
          <p:nvPr>
            <p:ph type="title"/>
          </p:nvPr>
        </p:nvSpPr>
        <p:spPr>
          <a:xfrm>
            <a:off x="1270000" y="368300"/>
            <a:ext cx="13703300" cy="17907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50800" tIns="50800" rIns="50800" bIns="50800">
            <a:noAutofit/>
          </a:bodyPr>
          <a:lstStyle>
            <a:lvl1pPr defTabSz="558800">
              <a:defRPr sz="4800">
                <a:solidFill>
                  <a:srgbClr val="EBEBEB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35" name="Shape 235"/>
          <p:cNvSpPr>
            <a:spLocks noGrp="1"/>
          </p:cNvSpPr>
          <p:nvPr>
            <p:ph type="sldNum" sz="quarter" idx="2"/>
          </p:nvPr>
        </p:nvSpPr>
        <p:spPr>
          <a:xfrm>
            <a:off x="7943850" y="8686800"/>
            <a:ext cx="317500" cy="330200"/>
          </a:xfrm>
          <a:prstGeom prst="rect">
            <a:avLst/>
          </a:prstGeom>
        </p:spPr>
        <p:txBody>
          <a:bodyPr lIns="50800" tIns="50800" rIns="50800" bIns="50800"/>
          <a:lstStyle>
            <a:lvl1pPr defTabSz="558800"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aron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title-backdro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6260251" cy="9144000"/>
          </a:xfrm>
          <a:prstGeom prst="rect">
            <a:avLst/>
          </a:prstGeom>
          <a:ln w="50800">
            <a:miter lim="400000"/>
          </a:ln>
        </p:spPr>
      </p:pic>
      <p:sp>
        <p:nvSpPr>
          <p:cNvPr id="243" name="Shape 243"/>
          <p:cNvSpPr>
            <a:spLocks noGrp="1"/>
          </p:cNvSpPr>
          <p:nvPr>
            <p:ph type="title"/>
          </p:nvPr>
        </p:nvSpPr>
        <p:spPr>
          <a:xfrm>
            <a:off x="4356100" y="495300"/>
            <a:ext cx="7531100" cy="11303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50800" tIns="50800" rIns="50800" bIns="50800">
            <a:noAutofit/>
          </a:bodyPr>
          <a:lstStyle>
            <a:lvl1pPr defTabSz="558800">
              <a:defRPr sz="4800">
                <a:solidFill>
                  <a:srgbClr val="EBEBEB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44" name="Shape 244"/>
          <p:cNvSpPr>
            <a:spLocks noGrp="1"/>
          </p:cNvSpPr>
          <p:nvPr>
            <p:ph type="sldNum" sz="quarter" idx="2"/>
          </p:nvPr>
        </p:nvSpPr>
        <p:spPr>
          <a:xfrm>
            <a:off x="7943850" y="8686800"/>
            <a:ext cx="317500" cy="330200"/>
          </a:xfrm>
          <a:prstGeom prst="rect">
            <a:avLst/>
          </a:prstGeom>
        </p:spPr>
        <p:txBody>
          <a:bodyPr lIns="50800" tIns="50800" rIns="50800" bIns="50800"/>
          <a:lstStyle>
            <a:lvl1pPr defTabSz="558800"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aron2 copy 5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title-backdro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6260251" cy="9144000"/>
          </a:xfrm>
          <a:prstGeom prst="rect">
            <a:avLst/>
          </a:prstGeom>
          <a:ln w="50800">
            <a:miter lim="400000"/>
          </a:ln>
        </p:spPr>
      </p:pic>
      <p:sp>
        <p:nvSpPr>
          <p:cNvPr id="252" name="Shape 252"/>
          <p:cNvSpPr>
            <a:spLocks noGrp="1"/>
          </p:cNvSpPr>
          <p:nvPr>
            <p:ph type="title"/>
          </p:nvPr>
        </p:nvSpPr>
        <p:spPr>
          <a:xfrm>
            <a:off x="1270000" y="368300"/>
            <a:ext cx="13703300" cy="17907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50800" tIns="50800" rIns="50800" bIns="50800">
            <a:noAutofit/>
          </a:bodyPr>
          <a:lstStyle>
            <a:lvl1pPr defTabSz="558800">
              <a:defRPr sz="4800">
                <a:solidFill>
                  <a:srgbClr val="EBEBEB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53" name="Shape 253"/>
          <p:cNvSpPr>
            <a:spLocks noGrp="1"/>
          </p:cNvSpPr>
          <p:nvPr>
            <p:ph type="sldNum" sz="quarter" idx="2"/>
          </p:nvPr>
        </p:nvSpPr>
        <p:spPr>
          <a:xfrm>
            <a:off x="7943850" y="8686800"/>
            <a:ext cx="317500" cy="330200"/>
          </a:xfrm>
          <a:prstGeom prst="rect">
            <a:avLst/>
          </a:prstGeom>
        </p:spPr>
        <p:txBody>
          <a:bodyPr lIns="50800" tIns="50800" rIns="50800" bIns="50800"/>
          <a:lstStyle>
            <a:lvl1pPr defTabSz="558800"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title"/>
          </p:nvPr>
        </p:nvSpPr>
        <p:spPr>
          <a:xfrm>
            <a:off x="5657731" y="3490504"/>
            <a:ext cx="4940538" cy="1102584"/>
          </a:xfrm>
          <a:prstGeom prst="rect">
            <a:avLst/>
          </a:prstGeom>
        </p:spPr>
        <p:txBody>
          <a:bodyPr lIns="12050" tIns="12050" rIns="12050" bIns="12050" anchor="b"/>
          <a:lstStyle>
            <a:lvl1pPr defTabSz="82550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261" name="Shape 261"/>
          <p:cNvSpPr>
            <a:spLocks noGrp="1"/>
          </p:cNvSpPr>
          <p:nvPr>
            <p:ph type="body" sz="quarter" idx="1"/>
          </p:nvPr>
        </p:nvSpPr>
        <p:spPr>
          <a:xfrm>
            <a:off x="5657731" y="4623212"/>
            <a:ext cx="4940538" cy="376567"/>
          </a:xfrm>
          <a:prstGeom prst="rect">
            <a:avLst/>
          </a:prstGeom>
        </p:spPr>
        <p:txBody>
          <a:bodyPr lIns="12050" tIns="12050" rIns="12050" bIns="12050" anchor="t"/>
          <a:lstStyle>
            <a:lvl1pPr marL="0" indent="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55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2" name="Shape 262"/>
          <p:cNvSpPr>
            <a:spLocks noGrp="1"/>
          </p:cNvSpPr>
          <p:nvPr>
            <p:ph type="sldNum" sz="quarter" idx="2"/>
          </p:nvPr>
        </p:nvSpPr>
        <p:spPr>
          <a:xfrm>
            <a:off x="8044542" y="6048135"/>
            <a:ext cx="163903" cy="163802"/>
          </a:xfrm>
          <a:prstGeom prst="rect">
            <a:avLst/>
          </a:prstGeom>
        </p:spPr>
        <p:txBody>
          <a:bodyPr lIns="12050" tIns="12050" rIns="12050" bIns="12050"/>
          <a:lstStyle>
            <a:lvl1pPr defTabSz="825500">
              <a:defRPr sz="9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/>
          </p:cNvSpPr>
          <p:nvPr>
            <p:ph type="sldNum" sz="quarter" idx="2"/>
          </p:nvPr>
        </p:nvSpPr>
        <p:spPr>
          <a:xfrm>
            <a:off x="15013668" y="8514926"/>
            <a:ext cx="429534" cy="441961"/>
          </a:xfrm>
          <a:prstGeom prst="rect">
            <a:avLst/>
          </a:prstGeom>
        </p:spPr>
        <p:txBody>
          <a:bodyPr lIns="81280" tIns="81280" rIns="81280" bIns="81280"/>
          <a:lstStyle>
            <a:lvl1pPr algn="r" defTabSz="475487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pic" sz="half" idx="13"/>
          </p:nvPr>
        </p:nvSpPr>
        <p:spPr>
          <a:xfrm>
            <a:off x="9372600" y="1176866"/>
            <a:ext cx="5571067" cy="656166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1049866" y="1236133"/>
            <a:ext cx="7239001" cy="3217334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quarter" idx="1"/>
          </p:nvPr>
        </p:nvSpPr>
        <p:spPr>
          <a:xfrm>
            <a:off x="1049866" y="4461933"/>
            <a:ext cx="7239001" cy="337820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sz="half" idx="13"/>
          </p:nvPr>
        </p:nvSpPr>
        <p:spPr>
          <a:xfrm>
            <a:off x="8788399" y="2201333"/>
            <a:ext cx="6163781" cy="618066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xfrm>
            <a:off x="1185333" y="634999"/>
            <a:ext cx="13885335" cy="152400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sz="half" idx="1"/>
          </p:nvPr>
        </p:nvSpPr>
        <p:spPr>
          <a:xfrm>
            <a:off x="1185333" y="2252133"/>
            <a:ext cx="6671735" cy="6079068"/>
          </a:xfrm>
          <a:prstGeom prst="rect">
            <a:avLst/>
          </a:prstGeom>
        </p:spPr>
        <p:txBody>
          <a:bodyPr/>
          <a:lstStyle>
            <a:lvl1pPr marL="420254" indent="-420254">
              <a:spcBef>
                <a:spcPts val="3200"/>
              </a:spcBef>
              <a:buFont typeface="Gill Sans"/>
              <a:buBlip>
                <a:blip r:embed="rId2"/>
              </a:buBlip>
              <a:defRPr sz="2800"/>
            </a:lvl1pPr>
            <a:lvl2pPr marL="1080654" indent="-420254">
              <a:spcBef>
                <a:spcPts val="3200"/>
              </a:spcBef>
              <a:buFont typeface="Gill Sans"/>
              <a:buBlip>
                <a:blip r:embed="rId2"/>
              </a:buBlip>
              <a:defRPr sz="2800"/>
            </a:lvl2pPr>
            <a:lvl3pPr marL="1741054" indent="-420254">
              <a:spcBef>
                <a:spcPts val="3200"/>
              </a:spcBef>
              <a:buFont typeface="Gill Sans"/>
              <a:buBlip>
                <a:blip r:embed="rId2"/>
              </a:buBlip>
              <a:defRPr sz="2800"/>
            </a:lvl3pPr>
            <a:lvl4pPr marL="2401454" indent="-420254">
              <a:spcBef>
                <a:spcPts val="3200"/>
              </a:spcBef>
              <a:buFont typeface="Gill Sans"/>
              <a:buBlip>
                <a:blip r:embed="rId2"/>
              </a:buBlip>
              <a:defRPr sz="2800"/>
            </a:lvl4pPr>
            <a:lvl5pPr marL="3061854" indent="-420254">
              <a:spcBef>
                <a:spcPts val="3200"/>
              </a:spcBef>
              <a:buFont typeface="Gill Sans"/>
              <a:buBlip>
                <a:blip r:embed="rId2"/>
              </a:buBlip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hape 67"/>
          <p:cNvSpPr>
            <a:spLocks noGrp="1"/>
          </p:cNvSpPr>
          <p:nvPr>
            <p:ph type="sldNum" sz="quarter" idx="2"/>
          </p:nvPr>
        </p:nvSpPr>
        <p:spPr>
          <a:xfrm>
            <a:off x="7990068" y="8669866"/>
            <a:ext cx="343135" cy="382540"/>
          </a:xfrm>
          <a:prstGeom prst="rect">
            <a:avLst/>
          </a:prstGeom>
        </p:spPr>
        <p:txBody>
          <a:bodyPr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pic" sz="quarter" idx="13"/>
          </p:nvPr>
        </p:nvSpPr>
        <p:spPr>
          <a:xfrm rot="21600000">
            <a:off x="10507133" y="634999"/>
            <a:ext cx="4936068" cy="369993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pic" sz="quarter" idx="14"/>
          </p:nvPr>
        </p:nvSpPr>
        <p:spPr>
          <a:xfrm>
            <a:off x="10507133" y="4574785"/>
            <a:ext cx="4936067" cy="36999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idx="15"/>
          </p:nvPr>
        </p:nvSpPr>
        <p:spPr>
          <a:xfrm rot="21600000">
            <a:off x="821266" y="634999"/>
            <a:ext cx="9448801" cy="76454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body" sz="quarter" idx="13"/>
          </p:nvPr>
        </p:nvSpPr>
        <p:spPr>
          <a:xfrm>
            <a:off x="1583266" y="4223496"/>
            <a:ext cx="13081001" cy="72240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SzTx/>
              <a:buNone/>
              <a:defRPr sz="3400"/>
            </a:lvl1pPr>
          </a:lstStyle>
          <a:p>
            <a:r>
              <a:t>“Type a quote here.”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sz="quarter" idx="14"/>
          </p:nvPr>
        </p:nvSpPr>
        <p:spPr>
          <a:xfrm>
            <a:off x="1583266" y="5977466"/>
            <a:ext cx="13081001" cy="47413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0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pic" idx="13"/>
          </p:nvPr>
        </p:nvSpPr>
        <p:spPr>
          <a:xfrm>
            <a:off x="-1" y="-1"/>
            <a:ext cx="16256001" cy="9144001"/>
          </a:xfrm>
          <a:prstGeom prst="rect">
            <a:avLst/>
          </a:prstGeom>
          <a:ln w="50800"/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185333" y="999066"/>
            <a:ext cx="13885335" cy="71458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>
            <a:normAutofit/>
          </a:bodyPr>
          <a:lstStyle>
            <a:lvl1pPr>
              <a:buBlip>
                <a:blip r:embed="rId31"/>
              </a:buBlip>
            </a:lvl1pPr>
            <a:lvl2pPr>
              <a:buBlip>
                <a:blip r:embed="rId31"/>
              </a:buBlip>
            </a:lvl2pPr>
            <a:lvl3pPr>
              <a:buBlip>
                <a:blip r:embed="rId31"/>
              </a:buBlip>
            </a:lvl3pPr>
            <a:lvl4pPr>
              <a:buBlip>
                <a:blip r:embed="rId31"/>
              </a:buBlip>
            </a:lvl4pPr>
            <a:lvl5pPr>
              <a:buBlip>
                <a:blip r:embed="rId31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185333" y="237066"/>
            <a:ext cx="13885335" cy="232833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7955846" y="8669866"/>
            <a:ext cx="343135" cy="382540"/>
          </a:xfrm>
          <a:prstGeom prst="rect">
            <a:avLst/>
          </a:prstGeom>
          <a:ln w="3175">
            <a:miter lim="400000"/>
          </a:ln>
        </p:spPr>
        <p:txBody>
          <a:bodyPr wrap="none" lIns="33866" tIns="33866" rIns="33866" bIns="33866">
            <a:spAutoFit/>
          </a:bodyPr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titleStyle>
    <p:bodyStyle>
      <a:lvl1pPr marL="487680" marR="0" indent="-487680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1249680" marR="0" indent="-487680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2011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2773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3535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4297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5059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5821679" marR="0" indent="-487679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6583680" marR="0" indent="-487680" algn="l" defTabSz="6477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43000"/>
        <a:buFontTx/>
        <a:buBlip>
          <a:blip r:embed="rId31"/>
        </a:buBlip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bodyStyle>
    <p:other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7160" y="755576"/>
            <a:ext cx="15409712" cy="650092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3800" b="0" i="0" u="none" strike="noStrike" cap="none" spc="0" normalizeH="0" baseline="0" dirty="0" smtClean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dirty="0" smtClean="0">
                <a:solidFill>
                  <a:schemeClr val="bg2"/>
                </a:solidFill>
              </a:rPr>
              <a:t>CONTENTS OF THIS SLIDE DECK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Slide 2 – Example of a Value Model as provided by the course I’m following.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dirty="0" smtClean="0">
                <a:solidFill>
                  <a:schemeClr val="bg2"/>
                </a:solidFill>
              </a:rPr>
              <a:t>Slide 3 – Another Example created by a fellow course participant.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Slide 4 – An</a:t>
            </a:r>
            <a:r>
              <a:rPr kumimoji="0" lang="en-AU" sz="3800" b="0" i="0" u="none" strike="noStrike" cap="none" spc="0" normalizeH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 Attempt by a designer on Fiverr.com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baseline="0" dirty="0" smtClean="0">
                <a:solidFill>
                  <a:schemeClr val="bg2"/>
                </a:solidFill>
              </a:rPr>
              <a:t>Slide</a:t>
            </a:r>
            <a:r>
              <a:rPr lang="en-AU" dirty="0" smtClean="0">
                <a:solidFill>
                  <a:schemeClr val="bg2"/>
                </a:solidFill>
              </a:rPr>
              <a:t> 5 – Further Attempt by same designer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Slide 6 An Attempt by a different designer on Fiverr.com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dirty="0" smtClean="0">
                <a:solidFill>
                  <a:schemeClr val="bg2"/>
                </a:solidFill>
              </a:rPr>
              <a:t>Slide 7 - The actual content/Copy I’d like included.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Slide 8 – Creative Brief</a:t>
            </a:r>
          </a:p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38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6773430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Picture 419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7302" y="818785"/>
            <a:ext cx="14854769" cy="8369301"/>
          </a:xfrm>
          <a:prstGeom prst="rect">
            <a:avLst/>
          </a:prstGeom>
          <a:effectLst>
            <a:outerShdw blurRad="1651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535712" y="68952"/>
            <a:ext cx="4824536" cy="6531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1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Example</a:t>
            </a:r>
            <a:r>
              <a:rPr kumimoji="0" lang="en-AU" sz="3800" b="0" i="1" u="none" strike="noStrike" cap="none" spc="0" normalizeH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 Only</a:t>
            </a:r>
            <a:endParaRPr kumimoji="0" lang="en-AU" sz="3800" b="0" i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3" name="AutoShape 2" descr="http://fletchermethod.com/members/index.php?attachments/4hp_methodology2-1-jpg.1511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fletchermethod.com/members/index.php?attachments/4hp_methodology2-1-jpg.1511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88" y="621981"/>
            <a:ext cx="12067431" cy="8532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9648" y="-12643"/>
            <a:ext cx="3960440" cy="6531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EXAMPLE ONLY</a:t>
            </a:r>
            <a:endParaRPr kumimoji="0" lang="en-AU" sz="3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997026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320" y="179512"/>
            <a:ext cx="12169352" cy="860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296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92" y="0"/>
            <a:ext cx="12371664" cy="874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232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432" y="251520"/>
            <a:ext cx="9289032" cy="835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735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/>
          <p:nvPr/>
        </p:nvSpPr>
        <p:spPr>
          <a:xfrm>
            <a:off x="479639" y="1912741"/>
            <a:ext cx="15282622" cy="6758278"/>
          </a:xfrm>
          <a:prstGeom prst="rect">
            <a:avLst/>
          </a:prstGeom>
          <a:blipFill>
            <a:blip r:embed="rId2">
              <a:alphaModFix amt="75622"/>
            </a:blip>
          </a:blipFill>
          <a:ln w="3175">
            <a:solidFill>
              <a:srgbClr val="DCDEE0">
                <a:alpha val="75622"/>
              </a:srgbClr>
            </a:solidFill>
            <a:miter lim="400000"/>
          </a:ln>
        </p:spPr>
        <p:txBody>
          <a:bodyPr lIns="12685" tIns="12685" rIns="12685" bIns="12685" anchor="ctr"/>
          <a:lstStyle/>
          <a:p>
            <a:pPr defTabSz="825500">
              <a:defRPr sz="16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3329760" y="2033326"/>
            <a:ext cx="1487163" cy="33017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2685" tIns="12685" rIns="12685" bIns="12685" anchor="ctr">
            <a:spAutoFit/>
          </a:bodyPr>
          <a:lstStyle>
            <a:lvl1pPr algn="l" defTabSz="825500">
              <a:defRPr sz="2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SYMPTOMS</a:t>
            </a:r>
          </a:p>
        </p:txBody>
      </p:sp>
      <p:grpSp>
        <p:nvGrpSpPr>
          <p:cNvPr id="437" name="Group 437"/>
          <p:cNvGrpSpPr/>
          <p:nvPr/>
        </p:nvGrpSpPr>
        <p:grpSpPr>
          <a:xfrm>
            <a:off x="3664862" y="2007935"/>
            <a:ext cx="8926276" cy="6567889"/>
            <a:chOff x="0" y="0"/>
            <a:chExt cx="8926275" cy="6567888"/>
          </a:xfrm>
        </p:grpSpPr>
        <p:sp>
          <p:nvSpPr>
            <p:cNvPr id="433" name="Shape 433"/>
            <p:cNvSpPr/>
            <p:nvPr/>
          </p:nvSpPr>
          <p:spPr>
            <a:xfrm>
              <a:off x="0" y="0"/>
              <a:ext cx="8926276" cy="6567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5D328">
                <a:alpha val="30192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81280" tIns="81280" rIns="81280" bIns="81280" numCol="1" anchor="ctr">
              <a:noAutofit/>
            </a:bodyPr>
            <a:lstStyle/>
            <a:p>
              <a:pPr algn="l" defTabSz="475487">
                <a:buClr>
                  <a:srgbClr val="000000"/>
                </a:buClr>
                <a:defRPr sz="200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3307626" y="1793413"/>
              <a:ext cx="2311023" cy="1"/>
            </a:xfrm>
            <a:prstGeom prst="line">
              <a:avLst/>
            </a:prstGeom>
            <a:noFill/>
            <a:ln w="50800" cap="flat">
              <a:solidFill>
                <a:srgbClr val="000000">
                  <a:alpha val="28144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75487">
                <a:buClr>
                  <a:srgbClr val="000000"/>
                </a:buClr>
                <a:defRPr sz="200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5" name="Shape 435"/>
            <p:cNvSpPr/>
            <p:nvPr/>
          </p:nvSpPr>
          <p:spPr>
            <a:xfrm>
              <a:off x="2126485" y="3456648"/>
              <a:ext cx="4673305" cy="1"/>
            </a:xfrm>
            <a:prstGeom prst="line">
              <a:avLst/>
            </a:prstGeom>
            <a:noFill/>
            <a:ln w="50800" cap="flat">
              <a:solidFill>
                <a:srgbClr val="000000">
                  <a:alpha val="28144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75487">
                <a:buClr>
                  <a:srgbClr val="000000"/>
                </a:buClr>
                <a:defRPr sz="200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991729" y="5119884"/>
              <a:ext cx="6942816" cy="1"/>
            </a:xfrm>
            <a:prstGeom prst="line">
              <a:avLst/>
            </a:prstGeom>
            <a:noFill/>
            <a:ln w="50800" cap="flat">
              <a:solidFill>
                <a:srgbClr val="000000">
                  <a:alpha val="28144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75487">
                <a:buClr>
                  <a:srgbClr val="000000"/>
                </a:buClr>
                <a:defRPr sz="200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438" name="Shape 438"/>
          <p:cNvSpPr/>
          <p:nvPr/>
        </p:nvSpPr>
        <p:spPr>
          <a:xfrm>
            <a:off x="11038010" y="2033326"/>
            <a:ext cx="2447104" cy="33017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2685" tIns="12685" rIns="12685" bIns="12685" anchor="ctr">
            <a:spAutoFit/>
          </a:bodyPr>
          <a:lstStyle>
            <a:lvl1pPr algn="l" defTabSz="825500">
              <a:defRPr sz="2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KEYS TO SUCCESS</a:t>
            </a:r>
          </a:p>
        </p:txBody>
      </p:sp>
      <p:sp>
        <p:nvSpPr>
          <p:cNvPr id="439" name="Shape 439"/>
          <p:cNvSpPr/>
          <p:nvPr/>
        </p:nvSpPr>
        <p:spPr>
          <a:xfrm rot="18300000">
            <a:off x="3017298" y="5304071"/>
            <a:ext cx="4360138" cy="30261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2685" tIns="12685" rIns="12685" bIns="12685" anchor="ctr">
            <a:spAutoFit/>
          </a:bodyPr>
          <a:lstStyle>
            <a:lvl1pPr algn="l" defTabSz="825500">
              <a:defRPr sz="18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AU" dirty="0" smtClean="0"/>
              <a:t>Guests ability to find &amp; book your Hotel</a:t>
            </a:r>
            <a:endParaRPr dirty="0"/>
          </a:p>
        </p:txBody>
      </p:sp>
      <p:sp>
        <p:nvSpPr>
          <p:cNvPr id="440" name="Shape 440"/>
          <p:cNvSpPr/>
          <p:nvPr/>
        </p:nvSpPr>
        <p:spPr>
          <a:xfrm flipV="1">
            <a:off x="6560108" y="2555776"/>
            <a:ext cx="703796" cy="968692"/>
          </a:xfrm>
          <a:prstGeom prst="line">
            <a:avLst/>
          </a:prstGeom>
          <a:ln w="25400">
            <a:solidFill>
              <a:srgbClr val="53585F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41" name="Shape 441"/>
          <p:cNvSpPr/>
          <p:nvPr/>
        </p:nvSpPr>
        <p:spPr>
          <a:xfrm flipV="1">
            <a:off x="3087440" y="7432163"/>
            <a:ext cx="720595" cy="956261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42" name="Shape 442"/>
          <p:cNvSpPr/>
          <p:nvPr/>
        </p:nvSpPr>
        <p:spPr>
          <a:xfrm rot="19560000">
            <a:off x="8725862" y="2477928"/>
            <a:ext cx="593368" cy="616762"/>
          </a:xfrm>
          <a:prstGeom prst="rect">
            <a:avLst/>
          </a:prstGeom>
          <a:solidFill>
            <a:srgbClr val="DCDEE0">
              <a:alpha val="70077"/>
            </a:srgbClr>
          </a:solidFill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/>
          <a:lstStyle>
            <a:lvl1pPr>
              <a:defRPr sz="2600">
                <a:solidFill>
                  <a:srgbClr val="282A2F"/>
                </a:solidFill>
              </a:defRPr>
            </a:lvl1pPr>
          </a:lstStyle>
          <a:p>
            <a:r>
              <a:rPr dirty="0"/>
              <a:t>4</a:t>
            </a:r>
          </a:p>
        </p:txBody>
      </p:sp>
      <p:sp>
        <p:nvSpPr>
          <p:cNvPr id="443" name="Shape 443"/>
          <p:cNvSpPr/>
          <p:nvPr/>
        </p:nvSpPr>
        <p:spPr>
          <a:xfrm rot="19560000">
            <a:off x="9746252" y="3984568"/>
            <a:ext cx="593368" cy="616762"/>
          </a:xfrm>
          <a:prstGeom prst="rect">
            <a:avLst/>
          </a:prstGeom>
          <a:solidFill>
            <a:srgbClr val="DCDEE0">
              <a:alpha val="70077"/>
            </a:srgbClr>
          </a:solidFill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/>
          <a:lstStyle>
            <a:lvl1pPr>
              <a:defRPr sz="2600">
                <a:solidFill>
                  <a:srgbClr val="282A2F"/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444" name="Shape 444"/>
          <p:cNvSpPr/>
          <p:nvPr/>
        </p:nvSpPr>
        <p:spPr>
          <a:xfrm rot="19560000">
            <a:off x="10883309" y="5673220"/>
            <a:ext cx="593368" cy="616763"/>
          </a:xfrm>
          <a:prstGeom prst="rect">
            <a:avLst/>
          </a:prstGeom>
          <a:solidFill>
            <a:srgbClr val="DCDEE0">
              <a:alpha val="70077"/>
            </a:srgbClr>
          </a:solidFill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/>
          <a:lstStyle>
            <a:lvl1pPr>
              <a:defRPr sz="2600">
                <a:solidFill>
                  <a:srgbClr val="282A2F"/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445" name="Shape 445"/>
          <p:cNvSpPr/>
          <p:nvPr/>
        </p:nvSpPr>
        <p:spPr>
          <a:xfrm rot="19560000">
            <a:off x="12002912" y="7350497"/>
            <a:ext cx="593368" cy="616763"/>
          </a:xfrm>
          <a:prstGeom prst="rect">
            <a:avLst/>
          </a:prstGeom>
          <a:solidFill>
            <a:srgbClr val="DCDEE0">
              <a:alpha val="70077"/>
            </a:srgbClr>
          </a:solidFill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866" tIns="33866" rIns="33866" bIns="33866" anchor="ctr"/>
          <a:lstStyle>
            <a:lvl1pPr>
              <a:defRPr sz="3400">
                <a:solidFill>
                  <a:srgbClr val="282A2F"/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446" name="Shape 446"/>
          <p:cNvSpPr/>
          <p:nvPr/>
        </p:nvSpPr>
        <p:spPr>
          <a:xfrm>
            <a:off x="459971" y="5652119"/>
            <a:ext cx="3707589" cy="121889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700" u="sng" dirty="0" smtClean="0"/>
              <a:t>Out Competed &amp; Beaten to the Booking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600" dirty="0" smtClean="0"/>
              <a:t>Booking flow is trickling, difficult </a:t>
            </a:r>
            <a:r>
              <a:rPr lang="en-AU" sz="1600" dirty="0"/>
              <a:t>to be found online, </a:t>
            </a:r>
            <a:r>
              <a:rPr lang="en-AU" sz="1600" dirty="0" smtClean="0"/>
              <a:t>paying high commissions to OTA’s. Limited understanding of modern hotel marketing.  </a:t>
            </a:r>
            <a:endParaRPr sz="1600" dirty="0"/>
          </a:p>
        </p:txBody>
      </p:sp>
      <p:sp>
        <p:nvSpPr>
          <p:cNvPr id="447" name="Shape 447"/>
          <p:cNvSpPr/>
          <p:nvPr/>
        </p:nvSpPr>
        <p:spPr>
          <a:xfrm>
            <a:off x="207120" y="7432164"/>
            <a:ext cx="3346697" cy="1022933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700" u="sng" dirty="0" smtClean="0"/>
              <a:t>Bewildered &amp; Barely Breaking Even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Booking flow is extremely slow; </a:t>
            </a:r>
            <a:r>
              <a:rPr lang="en-AU" sz="1400" dirty="0" smtClean="0"/>
              <a:t>little technology adoption; no </a:t>
            </a:r>
            <a:r>
              <a:rPr lang="en-AU" sz="1400" dirty="0" smtClean="0"/>
              <a:t>idea where to start with making a change</a:t>
            </a:r>
            <a:endParaRPr sz="1700" dirty="0"/>
          </a:p>
        </p:txBody>
      </p:sp>
      <p:sp>
        <p:nvSpPr>
          <p:cNvPr id="448" name="Shape 448"/>
          <p:cNvSpPr/>
          <p:nvPr/>
        </p:nvSpPr>
        <p:spPr>
          <a:xfrm>
            <a:off x="1129461" y="4102135"/>
            <a:ext cx="3834953" cy="1189745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u="sng" dirty="0" smtClean="0"/>
              <a:t>Rising Revenues &amp; Online Rankings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600" dirty="0" smtClean="0"/>
              <a:t>Steady Booking Flow, more and more automated, 1</a:t>
            </a:r>
            <a:r>
              <a:rPr lang="en-AU" sz="1600" baseline="30000" dirty="0" smtClean="0"/>
              <a:t>st</a:t>
            </a:r>
            <a:r>
              <a:rPr lang="en-AU" sz="1600" dirty="0" smtClean="0"/>
              <a:t> page on most search results. Growing knowledge of what levers make a difference to occupancy demand. </a:t>
            </a:r>
            <a:endParaRPr sz="1600" dirty="0"/>
          </a:p>
        </p:txBody>
      </p:sp>
      <p:sp>
        <p:nvSpPr>
          <p:cNvPr id="449" name="Shape 449"/>
          <p:cNvSpPr/>
          <p:nvPr/>
        </p:nvSpPr>
        <p:spPr>
          <a:xfrm>
            <a:off x="1071216" y="2555775"/>
            <a:ext cx="4720132" cy="1315609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u="sng" dirty="0" smtClean="0"/>
              <a:t>Maximised Potential, Profits &amp; Proficiency 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600" dirty="0" smtClean="0"/>
              <a:t>High Occupancy, strong booking pace, demand is predictable and reliable. Confidence in how to promote, price &amp; performance manage your hotel.</a:t>
            </a:r>
            <a:endParaRPr sz="1600" dirty="0"/>
          </a:p>
        </p:txBody>
      </p:sp>
      <p:sp>
        <p:nvSpPr>
          <p:cNvPr id="450" name="Shape 450"/>
          <p:cNvSpPr/>
          <p:nvPr/>
        </p:nvSpPr>
        <p:spPr>
          <a:xfrm>
            <a:off x="11990391" y="6074082"/>
            <a:ext cx="2908479" cy="931825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BOLSTER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Reposition your Business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Your Story, Your Website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3 Online Actions that matter MOST</a:t>
            </a:r>
            <a:endParaRPr sz="1400" dirty="0"/>
          </a:p>
        </p:txBody>
      </p:sp>
      <p:sp>
        <p:nvSpPr>
          <p:cNvPr id="451" name="Shape 451"/>
          <p:cNvSpPr/>
          <p:nvPr/>
        </p:nvSpPr>
        <p:spPr>
          <a:xfrm>
            <a:off x="12702185" y="7432164"/>
            <a:ext cx="2908478" cy="1022934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BASICS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Re-learn the Industry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Know your Market &amp; Know your Gaps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Focus on the Quick Wins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endParaRPr sz="1400" dirty="0"/>
          </a:p>
        </p:txBody>
      </p:sp>
      <p:sp>
        <p:nvSpPr>
          <p:cNvPr id="452" name="Shape 452"/>
          <p:cNvSpPr/>
          <p:nvPr/>
        </p:nvSpPr>
        <p:spPr>
          <a:xfrm>
            <a:off x="11075957" y="4102135"/>
            <a:ext cx="2908478" cy="111425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BOOST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Expanding Distribution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Knowing your Numbers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Increasing online Rankings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453" name="Shape 453"/>
          <p:cNvSpPr/>
          <p:nvPr/>
        </p:nvSpPr>
        <p:spPr>
          <a:xfrm>
            <a:off x="10271344" y="2627784"/>
            <a:ext cx="2908478" cy="1025692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81280" tIns="81280" rIns="81280" bIns="81280" anchor="ctr"/>
          <a:lstStyle/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BOOM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Dynamic Pricing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Guest Engagement</a:t>
            </a:r>
          </a:p>
          <a:p>
            <a:pPr algn="l"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Systems with purpose</a:t>
            </a:r>
            <a:endParaRPr sz="1400" dirty="0"/>
          </a:p>
        </p:txBody>
      </p:sp>
      <p:sp>
        <p:nvSpPr>
          <p:cNvPr id="454" name="Shape 454"/>
          <p:cNvSpPr/>
          <p:nvPr/>
        </p:nvSpPr>
        <p:spPr>
          <a:xfrm>
            <a:off x="4897049" y="7326829"/>
            <a:ext cx="6461902" cy="111425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81280" tIns="81280" rIns="81280" bIns="81280" anchor="ctr"/>
          <a:lstStyle/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u="sng" dirty="0" smtClean="0"/>
              <a:t>LIQUIDATION</a:t>
            </a:r>
          </a:p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Occupancy Less than 40%</a:t>
            </a:r>
            <a:endParaRPr dirty="0"/>
          </a:p>
        </p:txBody>
      </p:sp>
      <p:sp>
        <p:nvSpPr>
          <p:cNvPr id="455" name="Shape 455"/>
          <p:cNvSpPr/>
          <p:nvPr/>
        </p:nvSpPr>
        <p:spPr>
          <a:xfrm>
            <a:off x="6011847" y="5718273"/>
            <a:ext cx="4218205" cy="111425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81280" tIns="81280" rIns="81280" bIns="81280" anchor="ctr"/>
          <a:lstStyle/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u="sng" dirty="0" smtClean="0"/>
              <a:t>COMMODOTISATION</a:t>
            </a:r>
          </a:p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dirty="0" smtClean="0"/>
              <a:t>Occupancy 40-60%</a:t>
            </a:r>
            <a:endParaRPr dirty="0"/>
          </a:p>
        </p:txBody>
      </p:sp>
      <p:sp>
        <p:nvSpPr>
          <p:cNvPr id="456" name="Shape 456"/>
          <p:cNvSpPr/>
          <p:nvPr/>
        </p:nvSpPr>
        <p:spPr>
          <a:xfrm>
            <a:off x="6934019" y="4102135"/>
            <a:ext cx="2373861" cy="111425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81280" tIns="81280" rIns="81280" bIns="81280" anchor="ctr"/>
          <a:lstStyle/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800" u="sng" dirty="0" smtClean="0"/>
              <a:t>DEMAND GENERATION</a:t>
            </a:r>
          </a:p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800" dirty="0" smtClean="0"/>
              <a:t>Occupancy 60-80%</a:t>
            </a:r>
            <a:endParaRPr sz="1800" dirty="0"/>
          </a:p>
        </p:txBody>
      </p:sp>
      <p:sp>
        <p:nvSpPr>
          <p:cNvPr id="457" name="Shape 457"/>
          <p:cNvSpPr/>
          <p:nvPr/>
        </p:nvSpPr>
        <p:spPr>
          <a:xfrm>
            <a:off x="7407920" y="2989268"/>
            <a:ext cx="1512168" cy="664208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81280" tIns="81280" rIns="81280" bIns="81280" anchor="ctr"/>
          <a:lstStyle/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800" u="sng" dirty="0" smtClean="0"/>
              <a:t>PROFIT </a:t>
            </a:r>
            <a:r>
              <a:rPr lang="en-AU" sz="1400" u="sng" dirty="0" smtClean="0"/>
              <a:t>OPTIMIZATION</a:t>
            </a:r>
          </a:p>
          <a:p>
            <a:pPr defTabSz="475487">
              <a:buClr>
                <a:srgbClr val="000000"/>
              </a:buClr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lang="en-AU" sz="1400" dirty="0" smtClean="0"/>
              <a:t>Occupancy 80%+</a:t>
            </a:r>
            <a:endParaRPr sz="1400" dirty="0"/>
          </a:p>
        </p:txBody>
      </p:sp>
      <p:sp>
        <p:nvSpPr>
          <p:cNvPr id="2" name="TextBox 1"/>
          <p:cNvSpPr txBox="1"/>
          <p:nvPr/>
        </p:nvSpPr>
        <p:spPr>
          <a:xfrm rot="18504092">
            <a:off x="3384275" y="7440015"/>
            <a:ext cx="1319470" cy="43772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1200" b="0" i="0" u="none" strike="noStrike" cap="none" spc="0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Yóu’re</a:t>
            </a:r>
            <a:r>
              <a:rPr kumimoji="0" lang="en-AU" sz="12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 Almost Invisible</a:t>
            </a:r>
            <a:endParaRPr kumimoji="0" lang="en-AU" sz="12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37" name="TextBox 36"/>
          <p:cNvSpPr txBox="1"/>
          <p:nvPr/>
        </p:nvSpPr>
        <p:spPr>
          <a:xfrm rot="18504092">
            <a:off x="4304678" y="6148872"/>
            <a:ext cx="1319470" cy="25305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12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Unlikely</a:t>
            </a:r>
            <a:endParaRPr kumimoji="0" lang="en-AU" sz="12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38" name="TextBox 37"/>
          <p:cNvSpPr txBox="1"/>
          <p:nvPr/>
        </p:nvSpPr>
        <p:spPr>
          <a:xfrm rot="18504092">
            <a:off x="5475009" y="4445471"/>
            <a:ext cx="1319470" cy="25305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sz="1200" dirty="0" smtClean="0">
                <a:solidFill>
                  <a:schemeClr val="bg2"/>
                </a:solidFill>
              </a:rPr>
              <a:t>Good Chance</a:t>
            </a:r>
            <a:endParaRPr kumimoji="0" lang="en-AU" sz="12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39" name="TextBox 38"/>
          <p:cNvSpPr txBox="1"/>
          <p:nvPr/>
        </p:nvSpPr>
        <p:spPr>
          <a:xfrm rot="18504092">
            <a:off x="6611013" y="2749500"/>
            <a:ext cx="1319470" cy="25305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sz="1200" dirty="0" smtClean="0">
                <a:solidFill>
                  <a:schemeClr val="bg2"/>
                </a:solidFill>
              </a:rPr>
              <a:t>Highly Probable</a:t>
            </a:r>
            <a:endParaRPr kumimoji="0" lang="en-AU" sz="12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6795" y="275609"/>
            <a:ext cx="7776864" cy="6531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63 Day Hotel Rescue Roadmap</a:t>
            </a:r>
            <a:endParaRPr kumimoji="0" lang="en-AU" sz="3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1136" y="275609"/>
            <a:ext cx="2448272" cy="6531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38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Draft/Copy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7160" y="924857"/>
            <a:ext cx="15409712" cy="61623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3866" tIns="33866" rIns="33866" bIns="33866" numCol="1" spcCol="38100" rtlCol="0" anchor="ctr">
            <a:spAutoFit/>
          </a:bodyPr>
          <a:lstStyle/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3800" b="0" i="0" u="none" strike="noStrike" cap="none" spc="0" normalizeH="0" baseline="0" dirty="0" smtClean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  <a:p>
            <a:pPr marL="0" marR="0" indent="0" algn="ctr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dirty="0" smtClean="0">
                <a:solidFill>
                  <a:schemeClr val="bg2"/>
                </a:solidFill>
              </a:rPr>
              <a:t>Creative Brief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The idea of this graphic is</a:t>
            </a:r>
            <a:r>
              <a:rPr kumimoji="0" lang="en-AU" sz="2000" b="0" i="0" u="none" strike="noStrike" cap="none" spc="0" normalizeH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 two-fold:</a:t>
            </a:r>
          </a:p>
          <a:p>
            <a:pPr marL="457200" marR="0" indent="-45720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n-AU" sz="2000" baseline="0" dirty="0" smtClean="0">
                <a:solidFill>
                  <a:schemeClr val="bg2"/>
                </a:solidFill>
              </a:rPr>
              <a:t>Visualize my Value Model (or demonstrate my </a:t>
            </a:r>
            <a:r>
              <a:rPr lang="en-AU" sz="2000" baseline="0" dirty="0" err="1" smtClean="0">
                <a:solidFill>
                  <a:schemeClr val="bg2"/>
                </a:solidFill>
              </a:rPr>
              <a:t>my</a:t>
            </a:r>
            <a:r>
              <a:rPr lang="en-AU" sz="2000" baseline="0" dirty="0" smtClean="0">
                <a:solidFill>
                  <a:schemeClr val="bg2"/>
                </a:solidFill>
              </a:rPr>
              <a:t> offering can take people from where they are to a better place by following our program)</a:t>
            </a:r>
          </a:p>
          <a:p>
            <a:pPr marL="457200" marR="0" indent="-45720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n-AU" sz="2000" dirty="0" smtClean="0">
                <a:solidFill>
                  <a:schemeClr val="bg2"/>
                </a:solidFill>
              </a:rPr>
              <a:t>For the viewer to be able to ‘Self-Diagnose’ where they fit in the environment I’m describing.</a:t>
            </a:r>
          </a:p>
          <a:p>
            <a:pPr marR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AU" sz="2000" baseline="0" dirty="0" smtClean="0">
                <a:solidFill>
                  <a:schemeClr val="bg2"/>
                </a:solidFill>
              </a:rPr>
              <a:t> </a:t>
            </a:r>
            <a:endParaRPr kumimoji="0" lang="en-AU" sz="2000" b="0" i="0" u="none" strike="noStrike" cap="none" spc="0" normalizeH="0" baseline="0" dirty="0" smtClean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The value model need to show progression from bad to good and hence typically that why using a pyramid structure tends to work well. Using the content on the previous slide, my original idea was to have an</a:t>
            </a:r>
            <a:r>
              <a:rPr kumimoji="0" lang="en-AU" sz="2000" b="0" i="0" u="none" strike="noStrike" cap="none" spc="0" normalizeH="0" dirty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Chalkduster"/>
              </a:rPr>
              <a:t> image/icon of a Hotel as the central mechanism for the value model graphic. (however I am still open to using the pyramid concept).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sz="2000" baseline="0" dirty="0" smtClean="0">
                <a:solidFill>
                  <a:schemeClr val="bg2"/>
                </a:solidFill>
              </a:rPr>
              <a:t>Perhaps the Hotel icon can be off to the right (as in example on slide 3), if it is not to be used in</a:t>
            </a:r>
            <a:r>
              <a:rPr lang="en-AU" sz="2000" dirty="0" smtClean="0">
                <a:solidFill>
                  <a:schemeClr val="bg2"/>
                </a:solidFill>
              </a:rPr>
              <a:t> the centre.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sz="2000" dirty="0" smtClean="0">
                <a:solidFill>
                  <a:schemeClr val="bg2"/>
                </a:solidFill>
              </a:rPr>
              <a:t>It doesn’t need have to be in the same colours as my Hotel Rescue Logo. I happy to see a fresh bright </a:t>
            </a:r>
            <a:r>
              <a:rPr lang="en-AU" sz="2000" dirty="0" err="1" smtClean="0">
                <a:solidFill>
                  <a:schemeClr val="bg2"/>
                </a:solidFill>
              </a:rPr>
              <a:t>pallette</a:t>
            </a:r>
            <a:r>
              <a:rPr lang="en-AU" sz="2000" dirty="0" smtClean="0">
                <a:solidFill>
                  <a:schemeClr val="bg2"/>
                </a:solidFill>
              </a:rPr>
              <a:t>. It must show progression to the top by using arrows and colours or </a:t>
            </a:r>
            <a:r>
              <a:rPr lang="en-AU" sz="2000" dirty="0" err="1" smtClean="0">
                <a:solidFill>
                  <a:schemeClr val="bg2"/>
                </a:solidFill>
              </a:rPr>
              <a:t>accension</a:t>
            </a:r>
            <a:r>
              <a:rPr lang="en-AU" sz="2000" dirty="0" smtClean="0">
                <a:solidFill>
                  <a:schemeClr val="bg2"/>
                </a:solidFill>
              </a:rPr>
              <a:t>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U" sz="2000" dirty="0" smtClean="0">
                <a:solidFill>
                  <a:schemeClr val="bg2"/>
                </a:solidFill>
              </a:rPr>
              <a:t>Really keen to see some fresh way to portray this value model.</a:t>
            </a: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AU" sz="2000" dirty="0" smtClean="0">
              <a:solidFill>
                <a:schemeClr val="bg2"/>
              </a:solidFill>
            </a:endParaRP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AU" sz="2000" dirty="0" smtClean="0">
              <a:solidFill>
                <a:schemeClr val="bg2"/>
              </a:solidFill>
            </a:endParaRPr>
          </a:p>
          <a:p>
            <a:pPr marL="0" marR="0" indent="0" algn="l" defTabSz="6477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5720546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381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3866" tIns="33866" rIns="33866" bIns="33866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866" tIns="33866" rIns="33866" bIns="33866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381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3866" tIns="33866" rIns="33866" bIns="33866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866" tIns="33866" rIns="33866" bIns="33866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7974</TotalTime>
  <Words>509</Words>
  <Application>Microsoft Office PowerPoint</Application>
  <PresentationFormat>Custom</PresentationFormat>
  <Paragraphs>69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Chalkboard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Harper</dc:creator>
  <cp:lastModifiedBy>Michael Harper</cp:lastModifiedBy>
  <cp:revision>51</cp:revision>
  <cp:lastPrinted>2016-06-03T06:21:22Z</cp:lastPrinted>
  <dcterms:modified xsi:type="dcterms:W3CDTF">2016-07-06T07:40:22Z</dcterms:modified>
</cp:coreProperties>
</file>